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00" r:id="rId1"/>
  </p:sldMasterIdLst>
  <p:sldIdLst>
    <p:sldId id="256" r:id="rId2"/>
    <p:sldId id="257" r:id="rId3"/>
    <p:sldId id="274" r:id="rId4"/>
    <p:sldId id="275" r:id="rId5"/>
    <p:sldId id="276" r:id="rId6"/>
    <p:sldId id="277" r:id="rId7"/>
    <p:sldId id="278" r:id="rId8"/>
    <p:sldId id="279" r:id="rId9"/>
    <p:sldId id="280" r:id="rId10"/>
    <p:sldId id="281" r:id="rId11"/>
    <p:sldId id="282" r:id="rId12"/>
    <p:sldId id="283" r:id="rId13"/>
    <p:sldId id="284" r:id="rId14"/>
    <p:sldId id="285" r:id="rId15"/>
    <p:sldId id="286" r:id="rId16"/>
    <p:sldId id="273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E3E6667-8582-4F89-AF66-135F83F4968A}" v="10" dt="2022-02-20T16:09:26.492"/>
    <p1510:client id="{4CE588CC-EA7D-445F-B8A4-BB63F363B2A2}" v="533" dt="2022-02-20T15:37:10.24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84" autoAdjust="0"/>
    <p:restoredTop sz="94660"/>
  </p:normalViewPr>
  <p:slideViewPr>
    <p:cSldViewPr snapToGrid="0">
      <p:cViewPr varScale="1">
        <p:scale>
          <a:sx n="75" d="100"/>
          <a:sy n="75" d="100"/>
        </p:scale>
        <p:origin x="62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32931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3/20/2022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69285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3/20/2022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42944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61112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3/20/2022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2003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2306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3/20/2022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38647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3/20/2022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87796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3/20/2022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40660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3/20/2022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73034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smtClean="0"/>
              <a:pPr/>
              <a:t>3/20/2022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08586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3/20/2022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65642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3/20/2022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9975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64652" y="305"/>
            <a:ext cx="8689976" cy="2509213"/>
          </a:xfrm>
        </p:spPr>
        <p:txBody>
          <a:bodyPr/>
          <a:lstStyle/>
          <a:p>
            <a:r>
              <a:rPr lang="en-US" sz="7200" b="1" dirty="0">
                <a:ea typeface="+mj-lt"/>
                <a:cs typeface="+mj-lt"/>
              </a:rPr>
              <a:t>DATA</a:t>
            </a:r>
            <a:r>
              <a:rPr lang="en-US" b="1" dirty="0">
                <a:ea typeface="+mj-lt"/>
                <a:cs typeface="+mj-lt"/>
              </a:rPr>
              <a:t> </a:t>
            </a:r>
            <a:r>
              <a:rPr lang="en-US" sz="7200" b="1" dirty="0">
                <a:ea typeface="+mj-lt"/>
                <a:cs typeface="+mj-lt"/>
              </a:rPr>
              <a:t>VISUALISATION</a:t>
            </a:r>
            <a:r>
              <a:rPr lang="en-US" b="1" dirty="0">
                <a:ea typeface="+mj-lt"/>
                <a:cs typeface="+mj-lt"/>
              </a:rPr>
              <a:t> </a:t>
            </a:r>
            <a:endParaRPr lang="en-US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15092" y="2641600"/>
            <a:ext cx="8689976" cy="137159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800" dirty="0">
                <a:ea typeface="+mn-lt"/>
                <a:cs typeface="+mn-lt"/>
              </a:rPr>
              <a:t>PROFESSOR : DR. TAM NGUYEN </a:t>
            </a:r>
            <a:endParaRPr lang="en-US" sz="2800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1D1615-B68E-4DFA-98EC-C722AD0FCC07}"/>
              </a:ext>
            </a:extLst>
          </p:cNvPr>
          <p:cNvSpPr txBox="1"/>
          <p:nvPr/>
        </p:nvSpPr>
        <p:spPr>
          <a:xfrm>
            <a:off x="1447800" y="4013200"/>
            <a:ext cx="3266440" cy="221599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000" b="1" dirty="0">
                <a:ea typeface="+mn-lt"/>
                <a:cs typeface="+mn-lt"/>
              </a:rPr>
              <a:t>Team Members</a:t>
            </a:r>
            <a:endParaRPr lang="en-GB" sz="2000" dirty="0"/>
          </a:p>
          <a:p>
            <a:r>
              <a:rPr lang="en-GB" sz="2000" dirty="0"/>
              <a:t>Surya Venkatesh </a:t>
            </a:r>
            <a:r>
              <a:rPr lang="en-GB" sz="2000" dirty="0" err="1"/>
              <a:t>Vijjana</a:t>
            </a:r>
            <a:endParaRPr lang="en-GB" sz="2000" dirty="0"/>
          </a:p>
          <a:p>
            <a:r>
              <a:rPr lang="en-GB" sz="2000" dirty="0"/>
              <a:t>Shravya Reddy </a:t>
            </a:r>
            <a:r>
              <a:rPr lang="en-GB" sz="2000" dirty="0" err="1"/>
              <a:t>Akmy</a:t>
            </a:r>
            <a:endParaRPr lang="en-GB" sz="2000" dirty="0"/>
          </a:p>
          <a:p>
            <a:r>
              <a:rPr lang="en-GB" sz="2000" dirty="0"/>
              <a:t>Manasa Metta</a:t>
            </a:r>
          </a:p>
          <a:p>
            <a:r>
              <a:rPr lang="en-GB" sz="2000" dirty="0"/>
              <a:t>Meghana </a:t>
            </a:r>
            <a:r>
              <a:rPr lang="en-GB" sz="2000" dirty="0" err="1"/>
              <a:t>Ayyalasomayajula</a:t>
            </a:r>
            <a:endParaRPr lang="en-GB" sz="2000" dirty="0"/>
          </a:p>
          <a:p>
            <a:r>
              <a:rPr lang="en-GB" sz="2000" dirty="0"/>
              <a:t>Anirudh Reddy </a:t>
            </a:r>
            <a:r>
              <a:rPr lang="en-GB" sz="2000" dirty="0" err="1"/>
              <a:t>Koppurapu</a:t>
            </a:r>
            <a:endParaRPr lang="en-GB" sz="2000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221869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27CAF0B-3448-4D96-9F56-8034F23ACA57}"/>
              </a:ext>
            </a:extLst>
          </p:cNvPr>
          <p:cNvSpPr txBox="1"/>
          <p:nvPr/>
        </p:nvSpPr>
        <p:spPr>
          <a:xfrm>
            <a:off x="89331" y="0"/>
            <a:ext cx="42096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Final Output</a:t>
            </a:r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2DD5C597-C882-4DDE-A28B-01277D6A77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60" y="523220"/>
            <a:ext cx="10088880" cy="5674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0233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27CAF0B-3448-4D96-9F56-8034F23ACA57}"/>
              </a:ext>
            </a:extLst>
          </p:cNvPr>
          <p:cNvSpPr txBox="1"/>
          <p:nvPr/>
        </p:nvSpPr>
        <p:spPr>
          <a:xfrm>
            <a:off x="69011" y="0"/>
            <a:ext cx="42096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Final Output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8EE9C266-B82A-4510-8FBE-B990F674C3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720" y="523220"/>
            <a:ext cx="9966960" cy="5606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3037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27CAF0B-3448-4D96-9F56-8034F23ACA57}"/>
              </a:ext>
            </a:extLst>
          </p:cNvPr>
          <p:cNvSpPr txBox="1"/>
          <p:nvPr/>
        </p:nvSpPr>
        <p:spPr>
          <a:xfrm>
            <a:off x="69011" y="0"/>
            <a:ext cx="42096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Final Output</a:t>
            </a:r>
          </a:p>
        </p:txBody>
      </p:sp>
      <p:pic>
        <p:nvPicPr>
          <p:cNvPr id="5" name="Picture 4" descr="Map&#10;&#10;Description automatically generated">
            <a:extLst>
              <a:ext uri="{FF2B5EF4-FFF2-40B4-BE49-F238E27FC236}">
                <a16:creationId xmlns:a16="http://schemas.microsoft.com/office/drawing/2014/main" id="{B95A4429-FA30-4BA2-98EB-C638240852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266" y="513060"/>
            <a:ext cx="10187093" cy="573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0000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27CAF0B-3448-4D96-9F56-8034F23ACA57}"/>
              </a:ext>
            </a:extLst>
          </p:cNvPr>
          <p:cNvSpPr txBox="1"/>
          <p:nvPr/>
        </p:nvSpPr>
        <p:spPr>
          <a:xfrm>
            <a:off x="69011" y="0"/>
            <a:ext cx="42096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Final Output</a:t>
            </a:r>
          </a:p>
        </p:txBody>
      </p:sp>
      <p:pic>
        <p:nvPicPr>
          <p:cNvPr id="5" name="Picture 4" descr="Chart, treemap chart&#10;&#10;Description automatically generated">
            <a:extLst>
              <a:ext uri="{FF2B5EF4-FFF2-40B4-BE49-F238E27FC236}">
                <a16:creationId xmlns:a16="http://schemas.microsoft.com/office/drawing/2014/main" id="{ADDFB1CE-5E7A-4DEB-B20B-6311B8C503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37" y="472420"/>
            <a:ext cx="10214222" cy="574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3357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27CAF0B-3448-4D96-9F56-8034F23ACA57}"/>
              </a:ext>
            </a:extLst>
          </p:cNvPr>
          <p:cNvSpPr txBox="1"/>
          <p:nvPr/>
        </p:nvSpPr>
        <p:spPr>
          <a:xfrm>
            <a:off x="69011" y="0"/>
            <a:ext cx="42096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Final Output</a:t>
            </a:r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16BC9142-6267-4ADE-8F48-66FD513CB0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60" y="523220"/>
            <a:ext cx="10078720" cy="5669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5050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27CAF0B-3448-4D96-9F56-8034F23ACA57}"/>
              </a:ext>
            </a:extLst>
          </p:cNvPr>
          <p:cNvSpPr txBox="1"/>
          <p:nvPr/>
        </p:nvSpPr>
        <p:spPr>
          <a:xfrm>
            <a:off x="69011" y="0"/>
            <a:ext cx="42096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Final Output</a:t>
            </a:r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9698420A-D2DB-45B5-A69B-0A3E92B3D6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60" y="523220"/>
            <a:ext cx="10139680" cy="5703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148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text, outdoor, dark, night&#10;&#10;Description automatically generated">
            <a:extLst>
              <a:ext uri="{FF2B5EF4-FFF2-40B4-BE49-F238E27FC236}">
                <a16:creationId xmlns:a16="http://schemas.microsoft.com/office/drawing/2014/main" id="{302F5F06-B915-4F3A-BE01-56678DEC22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9369" b="1289"/>
          <a:stretch/>
        </p:blipFill>
        <p:spPr>
          <a:xfrm>
            <a:off x="20" y="10"/>
            <a:ext cx="12191980" cy="634063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494247A-6F9F-4B3D-BFB0-7D3A416D2385}"/>
              </a:ext>
            </a:extLst>
          </p:cNvPr>
          <p:cNvSpPr txBox="1"/>
          <p:nvPr/>
        </p:nvSpPr>
        <p:spPr>
          <a:xfrm>
            <a:off x="6573409" y="988741"/>
            <a:ext cx="4813935" cy="488051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defTabSz="914400">
              <a:lnSpc>
                <a:spcPct val="85000"/>
              </a:lnSpc>
              <a:spcBef>
                <a:spcPct val="0"/>
              </a:spcBef>
              <a:spcAft>
                <a:spcPts val="600"/>
              </a:spcAft>
            </a:pPr>
            <a:endParaRPr lang="en-US" sz="5400" b="1" spc="-50" dirty="0">
              <a:solidFill>
                <a:schemeClr val="tx1">
                  <a:lumMod val="85000"/>
                  <a:lumOff val="15000"/>
                </a:schemeClr>
              </a:solidFill>
              <a:latin typeface="Curlz MT" panose="04040404050702020202" pitchFamily="82" charset="0"/>
              <a:ea typeface="+mj-ea"/>
              <a:cs typeface="Arabic Typesetting" panose="020B0604020202020204" pitchFamily="66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8802118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177D10-2C01-47BF-B0D2-301DAFD5E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n-lt"/>
              </a:rPr>
              <a:t>Problem 01</a:t>
            </a:r>
            <a:endParaRPr lang="en-US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58B63C-ADF4-4892-B178-A186D383855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097280" y="2060294"/>
            <a:ext cx="10190480" cy="418810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just">
              <a:buClr>
                <a:srgbClr val="000000"/>
              </a:buClr>
              <a:buNone/>
            </a:pPr>
            <a:endParaRPr lang="en-GB" dirty="0"/>
          </a:p>
          <a:p>
            <a:pPr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GB" dirty="0">
                <a:ea typeface="+mn-lt"/>
                <a:cs typeface="+mn-lt"/>
              </a:rPr>
              <a:t> For this problem, we need to generate nested tree-map </a:t>
            </a:r>
          </a:p>
          <a:p>
            <a:pPr marL="0" indent="0">
              <a:buClr>
                <a:srgbClr val="000000"/>
              </a:buClr>
              <a:buNone/>
            </a:pPr>
            <a:r>
              <a:rPr lang="en-GB" dirty="0">
                <a:ea typeface="+mn-lt"/>
                <a:cs typeface="+mn-lt"/>
              </a:rPr>
              <a:t>( grouped by Branch ).</a:t>
            </a:r>
            <a:endParaRPr lang="en-GB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C4C7186-9D6C-4C98-9FB7-83DB846B3F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1282" y="1993754"/>
            <a:ext cx="2862756" cy="4188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2487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2ABB703-2B0E-4C3B-B4A2-F3973548E5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868662-748D-4A8E-BB71-445FDF1C8C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1685" y="634946"/>
            <a:ext cx="5127171" cy="1450757"/>
          </a:xfrm>
        </p:spPr>
        <p:txBody>
          <a:bodyPr>
            <a:normAutofit/>
          </a:bodyPr>
          <a:lstStyle/>
          <a:p>
            <a:r>
              <a:rPr lang="en-US" b="1" dirty="0"/>
              <a:t>Issues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05EE46B-B666-4AA7-A6CB-B9CD312167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192" y="815747"/>
            <a:ext cx="5451627" cy="4906465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C21570E-E159-49A6-9891-FA397B7A92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11684" y="2086188"/>
            <a:ext cx="474880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19CDF0-121C-45D9-8E02-1F609A23194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411684" y="2198914"/>
            <a:ext cx="5127172" cy="3670180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 When label data is given as an input without grouping (by Product Group ), labels are overwritten in each sub-</a:t>
            </a:r>
            <a:r>
              <a:rPr lang="en-US" dirty="0" err="1"/>
              <a:t>treemap</a:t>
            </a:r>
            <a:r>
              <a:rPr lang="en-US" dirty="0"/>
              <a:t>.</a:t>
            </a:r>
          </a:p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 Unable to add headers to each tree-map in the nested tree-map.</a:t>
            </a:r>
          </a:p>
          <a:p>
            <a:pPr marL="0" indent="0">
              <a:buClr>
                <a:schemeClr val="tx1"/>
              </a:buClr>
              <a:buNone/>
            </a:pPr>
            <a:r>
              <a:rPr lang="en-US" dirty="0"/>
              <a:t>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95DA498-D9A2-4DA9-B9DA-B3776E08CF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2A73093-4B9D-420D-B17E-52293703A1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6854794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2ABB703-2B0E-4C3B-B4A2-F3973548E5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0F7ABC-1B87-4460-BAB6-BAB6971B9B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1685" y="634946"/>
            <a:ext cx="5127171" cy="1450757"/>
          </a:xfrm>
        </p:spPr>
        <p:txBody>
          <a:bodyPr>
            <a:normAutofit/>
          </a:bodyPr>
          <a:lstStyle/>
          <a:p>
            <a:r>
              <a:rPr lang="en-US" sz="3200" b="1" dirty="0"/>
              <a:t>Solution &amp; Final Output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C21570E-E159-49A6-9891-FA397B7A92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11684" y="2086188"/>
            <a:ext cx="474880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F1DBC94-8A83-A78D-6107-A2213F786A0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411684" y="2198914"/>
            <a:ext cx="5127172" cy="3670180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 To fix the issue of overwritten labels, used </a:t>
            </a:r>
            <a:r>
              <a:rPr lang="en-US" b="1" dirty="0" err="1"/>
              <a:t>splitapply</a:t>
            </a:r>
            <a:r>
              <a:rPr lang="en-US" b="1" dirty="0"/>
              <a:t>()</a:t>
            </a:r>
            <a:r>
              <a:rPr lang="en-US" dirty="0"/>
              <a:t> function in MATLAB to group the data.</a:t>
            </a:r>
          </a:p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dirty="0"/>
          </a:p>
          <a:p>
            <a:pPr marL="0" indent="0">
              <a:buClr>
                <a:schemeClr val="tx1"/>
              </a:buClr>
              <a:buNone/>
            </a:pP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95DA498-D9A2-4DA9-B9DA-B3776E08CF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2A73093-4B9D-420D-B17E-52293703A1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23910F80-D780-422C-8522-219FC6D2B6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4293" y="3251124"/>
            <a:ext cx="3106199" cy="2724207"/>
          </a:xfrm>
          <a:prstGeom prst="rect">
            <a:avLst/>
          </a:prstGeom>
        </p:spPr>
      </p:pic>
      <p:pic>
        <p:nvPicPr>
          <p:cNvPr id="5" name="Picture 4" descr="Chart, treemap chart&#10;&#10;Description automatically generated">
            <a:extLst>
              <a:ext uri="{FF2B5EF4-FFF2-40B4-BE49-F238E27FC236}">
                <a16:creationId xmlns:a16="http://schemas.microsoft.com/office/drawing/2014/main" id="{F9999D31-BA94-4476-93F6-6B8537A1FC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060" y="350055"/>
            <a:ext cx="5697260" cy="575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4922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177D10-2C01-47BF-B0D2-301DAFD5E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Problem 02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58B63C-ADF4-4892-B178-A186D383855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097280" y="2060294"/>
            <a:ext cx="10190480" cy="418810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just">
              <a:buClr>
                <a:srgbClr val="000000"/>
              </a:buClr>
              <a:buNone/>
            </a:pPr>
            <a:endParaRPr lang="en-GB" dirty="0"/>
          </a:p>
          <a:p>
            <a:pPr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GB" sz="1600" dirty="0">
                <a:ea typeface="+mn-lt"/>
                <a:cs typeface="+mn-lt"/>
              </a:rPr>
              <a:t> </a:t>
            </a:r>
            <a:r>
              <a:rPr lang="en-US" sz="1600" b="0" i="0" u="none" strike="noStrike" baseline="0" dirty="0">
                <a:solidFill>
                  <a:srgbClr val="000000"/>
                </a:solidFill>
              </a:rPr>
              <a:t>Given the normal daily mean temperature (</a:t>
            </a:r>
            <a:r>
              <a:rPr lang="en-US" sz="1600" b="0" i="1" u="none" strike="noStrike" baseline="0" dirty="0" err="1">
                <a:solidFill>
                  <a:srgbClr val="000000"/>
                </a:solidFill>
              </a:rPr>
              <a:t>oF</a:t>
            </a:r>
            <a:r>
              <a:rPr lang="en-US" sz="1600" b="0" i="0" u="none" strike="noStrike" baseline="0" dirty="0">
                <a:solidFill>
                  <a:srgbClr val="000000"/>
                </a:solidFill>
              </a:rPr>
              <a:t>) of some cities in the Greater Cincinnati Tri-State Area, Ohio, Kentucky, and Indiana.</a:t>
            </a:r>
          </a:p>
          <a:p>
            <a:pPr algn="l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We need to generate </a:t>
            </a:r>
            <a:r>
              <a:rPr lang="en-US" sz="1600" b="1" i="0" u="none" strike="noStrike" baseline="0" dirty="0">
                <a:solidFill>
                  <a:srgbClr val="000000"/>
                </a:solidFill>
              </a:rPr>
              <a:t>heatmap </a:t>
            </a:r>
            <a:r>
              <a:rPr lang="en-US" sz="1600" b="0" i="0" u="none" strike="noStrike" baseline="0" dirty="0">
                <a:solidFill>
                  <a:srgbClr val="000000"/>
                </a:solidFill>
              </a:rPr>
              <a:t>of the mean temperature </a:t>
            </a:r>
          </a:p>
          <a:p>
            <a:pPr marL="0" indent="0" algn="l">
              <a:buClr>
                <a:schemeClr val="tx1"/>
              </a:buClr>
              <a:buNone/>
            </a:pPr>
            <a:r>
              <a:rPr lang="en-US" sz="1600" b="0" i="0" u="none" strike="noStrike" baseline="0" dirty="0">
                <a:solidFill>
                  <a:srgbClr val="000000"/>
                </a:solidFill>
              </a:rPr>
              <a:t>for each month on the tri-state map. </a:t>
            </a:r>
          </a:p>
          <a:p>
            <a:pPr>
              <a:buClr>
                <a:srgbClr val="000000"/>
              </a:buClr>
              <a:buFont typeface="Arial" panose="020B0604020202020204" pitchFamily="34" charset="0"/>
              <a:buChar char="•"/>
            </a:pPr>
            <a:endParaRPr lang="en-US" sz="1800" b="0" i="0" u="none" strike="noStrike" baseline="0" dirty="0">
              <a:solidFill>
                <a:srgbClr val="0000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C48528E-5028-49FF-82E3-8A77FD05B8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9863" y="3034595"/>
            <a:ext cx="5591447" cy="273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7592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2ABB703-2B0E-4C3B-B4A2-F3973548E5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72A9FA-B465-4AB3-92E3-DA136825F7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1685" y="634946"/>
            <a:ext cx="5127171" cy="1450757"/>
          </a:xfrm>
        </p:spPr>
        <p:txBody>
          <a:bodyPr>
            <a:normAutofit/>
          </a:bodyPr>
          <a:lstStyle/>
          <a:p>
            <a:r>
              <a:rPr lang="en-US" dirty="0"/>
              <a:t>Issues</a:t>
            </a:r>
          </a:p>
        </p:txBody>
      </p:sp>
      <p:pic>
        <p:nvPicPr>
          <p:cNvPr id="5" name="Picture 4" descr="Map&#10;&#10;Description automatically generated">
            <a:extLst>
              <a:ext uri="{FF2B5EF4-FFF2-40B4-BE49-F238E27FC236}">
                <a16:creationId xmlns:a16="http://schemas.microsoft.com/office/drawing/2014/main" id="{B7C59C62-1AFF-4075-A773-57158E03FE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192" y="1115586"/>
            <a:ext cx="5451627" cy="4306786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C21570E-E159-49A6-9891-FA397B7A92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11684" y="2086188"/>
            <a:ext cx="474880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87994C-64EC-440E-8822-6269A4D801D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411684" y="2198914"/>
            <a:ext cx="5127172" cy="3670180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 Finding a Tri-state Map with the specified locations is tough as satellite view map looks cluttered.</a:t>
            </a:r>
          </a:p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Projected heatmaps for each location isn’t perfectly aligned with their co-ordinates.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95DA498-D9A2-4DA9-B9DA-B3776E08CF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2A73093-4B9D-420D-B17E-52293703A1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1802149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1">
            <a:extLst>
              <a:ext uri="{FF2B5EF4-FFF2-40B4-BE49-F238E27FC236}">
                <a16:creationId xmlns:a16="http://schemas.microsoft.com/office/drawing/2014/main" id="{52ABB703-2B0E-4C3B-B4A2-F3973548E5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F2B515-6E6D-40B6-9D4F-AEC2243620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1685" y="634946"/>
            <a:ext cx="5127171" cy="1450757"/>
          </a:xfrm>
        </p:spPr>
        <p:txBody>
          <a:bodyPr>
            <a:normAutofit/>
          </a:bodyPr>
          <a:lstStyle/>
          <a:p>
            <a:r>
              <a:rPr lang="en-US" sz="3200" b="1" dirty="0"/>
              <a:t>Solution &amp; Final Output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5F2FDB3-6B81-4942-8514-36302F97C3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192" y="863449"/>
            <a:ext cx="5451627" cy="4811060"/>
          </a:xfrm>
          <a:prstGeom prst="rect">
            <a:avLst/>
          </a:prstGeom>
        </p:spPr>
      </p:pic>
      <p:cxnSp>
        <p:nvCxnSpPr>
          <p:cNvPr id="21" name="Straight Connector 13">
            <a:extLst>
              <a:ext uri="{FF2B5EF4-FFF2-40B4-BE49-F238E27FC236}">
                <a16:creationId xmlns:a16="http://schemas.microsoft.com/office/drawing/2014/main" id="{9C21570E-E159-49A6-9891-FA397B7A92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11684" y="2086188"/>
            <a:ext cx="474880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60B57F-DFCD-47E7-9F4C-3FC08BFC3E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1684" y="2198914"/>
            <a:ext cx="5127172" cy="3670180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 In order to avoid cluttering, we took a Tri-state border outline map and manually labelled the specified locations.</a:t>
            </a:r>
          </a:p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22" name="Rectangle 15">
            <a:extLst>
              <a:ext uri="{FF2B5EF4-FFF2-40B4-BE49-F238E27FC236}">
                <a16:creationId xmlns:a16="http://schemas.microsoft.com/office/drawing/2014/main" id="{E95DA498-D9A2-4DA9-B9DA-B3776E08CF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17">
            <a:extLst>
              <a:ext uri="{FF2B5EF4-FFF2-40B4-BE49-F238E27FC236}">
                <a16:creationId xmlns:a16="http://schemas.microsoft.com/office/drawing/2014/main" id="{82A73093-4B9D-420D-B17E-52293703A1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9418306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177D10-2C01-47BF-B0D2-301DAFD5E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Problem 03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58B63C-ADF4-4892-B178-A186D383855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097280" y="2060294"/>
            <a:ext cx="10190480" cy="418810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just">
              <a:buClr>
                <a:srgbClr val="000000"/>
              </a:buClr>
              <a:buNone/>
            </a:pPr>
            <a:endParaRPr lang="en-GB" dirty="0"/>
          </a:p>
          <a:p>
            <a:pPr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GB" sz="1600" dirty="0">
                <a:ea typeface="+mn-lt"/>
                <a:cs typeface="+mn-lt"/>
              </a:rPr>
              <a:t> </a:t>
            </a:r>
            <a:r>
              <a:rPr lang="en-US" sz="1800" dirty="0">
                <a:solidFill>
                  <a:srgbClr val="000000"/>
                </a:solidFill>
                <a:ea typeface="+mn-lt"/>
                <a:cs typeface="+mn-lt"/>
              </a:rPr>
              <a:t>P</a:t>
            </a:r>
            <a:r>
              <a:rPr lang="en-US" sz="1800" b="0" i="0" u="none" strike="noStrike" baseline="0" dirty="0">
                <a:solidFill>
                  <a:srgbClr val="000000"/>
                </a:solidFill>
              </a:rPr>
              <a:t>rovided the data file </a:t>
            </a:r>
            <a:r>
              <a:rPr lang="en-US" sz="1800" b="1" i="0" u="none" strike="noStrike" baseline="0" dirty="0">
                <a:solidFill>
                  <a:srgbClr val="000000"/>
                </a:solidFill>
              </a:rPr>
              <a:t>World Bank CO2.xlsx</a:t>
            </a:r>
            <a:r>
              <a:rPr lang="en-US" sz="1800" b="0" i="0" u="none" strike="noStrike" baseline="0" dirty="0">
                <a:solidFill>
                  <a:srgbClr val="000000"/>
                </a:solidFill>
              </a:rPr>
              <a:t>, We need to Create </a:t>
            </a:r>
            <a:r>
              <a:rPr lang="en-US" sz="1800" b="1" i="0" u="none" strike="noStrike" baseline="0" dirty="0">
                <a:solidFill>
                  <a:srgbClr val="000000"/>
                </a:solidFill>
              </a:rPr>
              <a:t>seven </a:t>
            </a:r>
            <a:r>
              <a:rPr lang="en-US" sz="1800" b="0" i="0" u="none" strike="noStrike" baseline="0" dirty="0">
                <a:solidFill>
                  <a:srgbClr val="000000"/>
                </a:solidFill>
              </a:rPr>
              <a:t>distinct visualizations for this data file by using </a:t>
            </a:r>
            <a:r>
              <a:rPr lang="en-US" sz="1800" b="1" i="0" u="none" strike="noStrike" baseline="0" dirty="0">
                <a:solidFill>
                  <a:srgbClr val="000000"/>
                </a:solidFill>
              </a:rPr>
              <a:t>Tableau</a:t>
            </a:r>
            <a:r>
              <a:rPr lang="en-US" sz="1800" b="0" i="0" u="none" strike="noStrike" baseline="0" dirty="0">
                <a:solidFill>
                  <a:srgbClr val="00000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510106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27CAF0B-3448-4D96-9F56-8034F23ACA57}"/>
              </a:ext>
            </a:extLst>
          </p:cNvPr>
          <p:cNvSpPr txBox="1"/>
          <p:nvPr/>
        </p:nvSpPr>
        <p:spPr>
          <a:xfrm>
            <a:off x="69011" y="0"/>
            <a:ext cx="42096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Final Output</a:t>
            </a:r>
          </a:p>
        </p:txBody>
      </p:sp>
      <p:pic>
        <p:nvPicPr>
          <p:cNvPr id="4" name="Picture 3" descr="Map&#10;&#10;Description automatically generated">
            <a:extLst>
              <a:ext uri="{FF2B5EF4-FFF2-40B4-BE49-F238E27FC236}">
                <a16:creationId xmlns:a16="http://schemas.microsoft.com/office/drawing/2014/main" id="{2D3D9394-BEF9-4317-9C30-615C624187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60" y="523221"/>
            <a:ext cx="9907164" cy="5572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421913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TM02900769[[fn=Retrospect]]</Template>
  <TotalTime>357</TotalTime>
  <Words>247</Words>
  <Application>Microsoft Office PowerPoint</Application>
  <PresentationFormat>Widescreen</PresentationFormat>
  <Paragraphs>39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Calibri Light</vt:lpstr>
      <vt:lpstr>Curlz MT</vt:lpstr>
      <vt:lpstr>Retrospect</vt:lpstr>
      <vt:lpstr>DATA VISUALISATION </vt:lpstr>
      <vt:lpstr>Problem 01</vt:lpstr>
      <vt:lpstr>Issues</vt:lpstr>
      <vt:lpstr>Solution &amp; Final Output</vt:lpstr>
      <vt:lpstr>Problem 02</vt:lpstr>
      <vt:lpstr>Issues</vt:lpstr>
      <vt:lpstr>Solution &amp; Final Output</vt:lpstr>
      <vt:lpstr>Problem 03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Surya Venkatesh Vijjana</dc:creator>
  <cp:lastModifiedBy>Surya Venkatesh Vijjana</cp:lastModifiedBy>
  <cp:revision>183</cp:revision>
  <dcterms:created xsi:type="dcterms:W3CDTF">2022-02-20T14:24:24Z</dcterms:created>
  <dcterms:modified xsi:type="dcterms:W3CDTF">2022-03-20T18:17:58Z</dcterms:modified>
</cp:coreProperties>
</file>